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92" r:id="rId5"/>
    <p:sldId id="293" r:id="rId6"/>
    <p:sldId id="362" r:id="rId7"/>
    <p:sldId id="363" r:id="rId8"/>
    <p:sldId id="326" r:id="rId9"/>
    <p:sldId id="364" r:id="rId10"/>
    <p:sldId id="365" r:id="rId11"/>
    <p:sldId id="402" r:id="rId12"/>
    <p:sldId id="327" r:id="rId13"/>
    <p:sldId id="403" r:id="rId14"/>
    <p:sldId id="404" r:id="rId15"/>
    <p:sldId id="405" r:id="rId16"/>
    <p:sldId id="406" r:id="rId17"/>
    <p:sldId id="328" r:id="rId18"/>
    <p:sldId id="408" r:id="rId19"/>
    <p:sldId id="407" r:id="rId20"/>
    <p:sldId id="414" r:id="rId21"/>
    <p:sldId id="409" r:id="rId22"/>
    <p:sldId id="412" r:id="rId23"/>
    <p:sldId id="410" r:id="rId24"/>
    <p:sldId id="411" r:id="rId25"/>
    <p:sldId id="415" r:id="rId26"/>
    <p:sldId id="329" r:id="rId27"/>
    <p:sldId id="416" r:id="rId28"/>
    <p:sldId id="417" r:id="rId29"/>
    <p:sldId id="418" r:id="rId30"/>
    <p:sldId id="419" r:id="rId31"/>
    <p:sldId id="420" r:id="rId32"/>
    <p:sldId id="421" r:id="rId33"/>
    <p:sldId id="422" r:id="rId34"/>
    <p:sldId id="423" r:id="rId35"/>
    <p:sldId id="298" r:id="rId36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3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 版权声明：</a:t>
            </a:r>
            <a:r>
              <a:rPr lang="en-US" altLang="zh-CN" dirty="0" smtClean="0"/>
              <a:t>300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锐旗设计</a:t>
            </a:r>
            <a:r>
              <a:rPr lang="en-US" altLang="zh-CN" dirty="0" smtClean="0"/>
              <a:t>】:https://9ppt.taobao.com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5C5D1-AD16-4B01-871F-DE047A6CFB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DE635-3FC4-4B83-A3D1-632FFA341E9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/>
          <p:cNvSpPr>
            <a:spLocks noEditPoints="1"/>
          </p:cNvSpPr>
          <p:nvPr/>
        </p:nvSpPr>
        <p:spPr bwMode="auto">
          <a:xfrm>
            <a:off x="4343400" y="1158093"/>
            <a:ext cx="457200" cy="593986"/>
          </a:xfrm>
          <a:custGeom>
            <a:avLst/>
            <a:gdLst>
              <a:gd name="T0" fmla="*/ 891 w 1347"/>
              <a:gd name="T1" fmla="*/ 639 h 1750"/>
              <a:gd name="T2" fmla="*/ 673 w 1347"/>
              <a:gd name="T3" fmla="*/ 728 h 1750"/>
              <a:gd name="T4" fmla="*/ 555 w 1347"/>
              <a:gd name="T5" fmla="*/ 706 h 1750"/>
              <a:gd name="T6" fmla="*/ 456 w 1347"/>
              <a:gd name="T7" fmla="*/ 639 h 1750"/>
              <a:gd name="T8" fmla="*/ 398 w 1347"/>
              <a:gd name="T9" fmla="*/ 639 h 1750"/>
              <a:gd name="T10" fmla="*/ 397 w 1347"/>
              <a:gd name="T11" fmla="*/ 696 h 1750"/>
              <a:gd name="T12" fmla="*/ 525 w 1347"/>
              <a:gd name="T13" fmla="*/ 781 h 1750"/>
              <a:gd name="T14" fmla="*/ 673 w 1347"/>
              <a:gd name="T15" fmla="*/ 810 h 1750"/>
              <a:gd name="T16" fmla="*/ 949 w 1347"/>
              <a:gd name="T17" fmla="*/ 696 h 1750"/>
              <a:gd name="T18" fmla="*/ 949 w 1347"/>
              <a:gd name="T19" fmla="*/ 639 h 1750"/>
              <a:gd name="T20" fmla="*/ 891 w 1347"/>
              <a:gd name="T21" fmla="*/ 639 h 1750"/>
              <a:gd name="T22" fmla="*/ 987 w 1347"/>
              <a:gd name="T23" fmla="*/ 1525 h 1750"/>
              <a:gd name="T24" fmla="*/ 987 w 1347"/>
              <a:gd name="T25" fmla="*/ 1525 h 1750"/>
              <a:gd name="T26" fmla="*/ 360 w 1347"/>
              <a:gd name="T27" fmla="*/ 1525 h 1750"/>
              <a:gd name="T28" fmla="*/ 318 w 1347"/>
              <a:gd name="T29" fmla="*/ 1566 h 1750"/>
              <a:gd name="T30" fmla="*/ 360 w 1347"/>
              <a:gd name="T31" fmla="*/ 1607 h 1750"/>
              <a:gd name="T32" fmla="*/ 987 w 1347"/>
              <a:gd name="T33" fmla="*/ 1607 h 1750"/>
              <a:gd name="T34" fmla="*/ 1027 w 1347"/>
              <a:gd name="T35" fmla="*/ 1566 h 1750"/>
              <a:gd name="T36" fmla="*/ 987 w 1347"/>
              <a:gd name="T37" fmla="*/ 1525 h 1750"/>
              <a:gd name="T38" fmla="*/ 1347 w 1347"/>
              <a:gd name="T39" fmla="*/ 674 h 1750"/>
              <a:gd name="T40" fmla="*/ 1347 w 1347"/>
              <a:gd name="T41" fmla="*/ 674 h 1750"/>
              <a:gd name="T42" fmla="*/ 1149 w 1347"/>
              <a:gd name="T43" fmla="*/ 198 h 1750"/>
              <a:gd name="T44" fmla="*/ 673 w 1347"/>
              <a:gd name="T45" fmla="*/ 0 h 1750"/>
              <a:gd name="T46" fmla="*/ 197 w 1347"/>
              <a:gd name="T47" fmla="*/ 198 h 1750"/>
              <a:gd name="T48" fmla="*/ 0 w 1347"/>
              <a:gd name="T49" fmla="*/ 674 h 1750"/>
              <a:gd name="T50" fmla="*/ 86 w 1347"/>
              <a:gd name="T51" fmla="*/ 1005 h 1750"/>
              <a:gd name="T52" fmla="*/ 292 w 1347"/>
              <a:gd name="T53" fmla="*/ 1229 h 1750"/>
              <a:gd name="T54" fmla="*/ 292 w 1347"/>
              <a:gd name="T55" fmla="*/ 1418 h 1750"/>
              <a:gd name="T56" fmla="*/ 360 w 1347"/>
              <a:gd name="T57" fmla="*/ 1487 h 1750"/>
              <a:gd name="T58" fmla="*/ 987 w 1347"/>
              <a:gd name="T59" fmla="*/ 1487 h 1750"/>
              <a:gd name="T60" fmla="*/ 1055 w 1347"/>
              <a:gd name="T61" fmla="*/ 1418 h 1750"/>
              <a:gd name="T62" fmla="*/ 1055 w 1347"/>
              <a:gd name="T63" fmla="*/ 1229 h 1750"/>
              <a:gd name="T64" fmla="*/ 1260 w 1347"/>
              <a:gd name="T65" fmla="*/ 1005 h 1750"/>
              <a:gd name="T66" fmla="*/ 1347 w 1347"/>
              <a:gd name="T67" fmla="*/ 674 h 1750"/>
              <a:gd name="T68" fmla="*/ 1142 w 1347"/>
              <a:gd name="T69" fmla="*/ 938 h 1750"/>
              <a:gd name="T70" fmla="*/ 1142 w 1347"/>
              <a:gd name="T71" fmla="*/ 938 h 1750"/>
              <a:gd name="T72" fmla="*/ 1141 w 1347"/>
              <a:gd name="T73" fmla="*/ 938 h 1750"/>
              <a:gd name="T74" fmla="*/ 951 w 1347"/>
              <a:gd name="T75" fmla="*/ 1135 h 1750"/>
              <a:gd name="T76" fmla="*/ 919 w 1347"/>
              <a:gd name="T77" fmla="*/ 1193 h 1750"/>
              <a:gd name="T78" fmla="*/ 918 w 1347"/>
              <a:gd name="T79" fmla="*/ 1193 h 1750"/>
              <a:gd name="T80" fmla="*/ 918 w 1347"/>
              <a:gd name="T81" fmla="*/ 1350 h 1750"/>
              <a:gd name="T82" fmla="*/ 429 w 1347"/>
              <a:gd name="T83" fmla="*/ 1350 h 1750"/>
              <a:gd name="T84" fmla="*/ 429 w 1347"/>
              <a:gd name="T85" fmla="*/ 1193 h 1750"/>
              <a:gd name="T86" fmla="*/ 389 w 1347"/>
              <a:gd name="T87" fmla="*/ 1132 h 1750"/>
              <a:gd name="T88" fmla="*/ 205 w 1347"/>
              <a:gd name="T89" fmla="*/ 938 h 1750"/>
              <a:gd name="T90" fmla="*/ 136 w 1347"/>
              <a:gd name="T91" fmla="*/ 674 h 1750"/>
              <a:gd name="T92" fmla="*/ 294 w 1347"/>
              <a:gd name="T93" fmla="*/ 295 h 1750"/>
              <a:gd name="T94" fmla="*/ 673 w 1347"/>
              <a:gd name="T95" fmla="*/ 137 h 1750"/>
              <a:gd name="T96" fmla="*/ 1053 w 1347"/>
              <a:gd name="T97" fmla="*/ 295 h 1750"/>
              <a:gd name="T98" fmla="*/ 1210 w 1347"/>
              <a:gd name="T99" fmla="*/ 674 h 1750"/>
              <a:gd name="T100" fmla="*/ 1142 w 1347"/>
              <a:gd name="T101" fmla="*/ 938 h 1750"/>
              <a:gd name="T102" fmla="*/ 855 w 1347"/>
              <a:gd name="T103" fmla="*/ 1668 h 1750"/>
              <a:gd name="T104" fmla="*/ 855 w 1347"/>
              <a:gd name="T105" fmla="*/ 1668 h 1750"/>
              <a:gd name="T106" fmla="*/ 492 w 1347"/>
              <a:gd name="T107" fmla="*/ 1668 h 1750"/>
              <a:gd name="T108" fmla="*/ 450 w 1347"/>
              <a:gd name="T109" fmla="*/ 1709 h 1750"/>
              <a:gd name="T110" fmla="*/ 492 w 1347"/>
              <a:gd name="T111" fmla="*/ 1750 h 1750"/>
              <a:gd name="T112" fmla="*/ 855 w 1347"/>
              <a:gd name="T113" fmla="*/ 1750 h 1750"/>
              <a:gd name="T114" fmla="*/ 896 w 1347"/>
              <a:gd name="T115" fmla="*/ 1709 h 1750"/>
              <a:gd name="T116" fmla="*/ 855 w 1347"/>
              <a:gd name="T117" fmla="*/ 1668 h 1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47" h="1750">
                <a:moveTo>
                  <a:pt x="891" y="639"/>
                </a:moveTo>
                <a:cubicBezTo>
                  <a:pt x="836" y="694"/>
                  <a:pt x="758" y="728"/>
                  <a:pt x="673" y="728"/>
                </a:cubicBezTo>
                <a:cubicBezTo>
                  <a:pt x="631" y="728"/>
                  <a:pt x="591" y="720"/>
                  <a:pt x="555" y="706"/>
                </a:cubicBezTo>
                <a:cubicBezTo>
                  <a:pt x="517" y="691"/>
                  <a:pt x="484" y="667"/>
                  <a:pt x="456" y="639"/>
                </a:cubicBezTo>
                <a:cubicBezTo>
                  <a:pt x="440" y="623"/>
                  <a:pt x="413" y="623"/>
                  <a:pt x="398" y="639"/>
                </a:cubicBezTo>
                <a:cubicBezTo>
                  <a:pt x="382" y="655"/>
                  <a:pt x="382" y="681"/>
                  <a:pt x="397" y="696"/>
                </a:cubicBezTo>
                <a:cubicBezTo>
                  <a:pt x="433" y="732"/>
                  <a:pt x="477" y="761"/>
                  <a:pt x="525" y="781"/>
                </a:cubicBezTo>
                <a:cubicBezTo>
                  <a:pt x="570" y="800"/>
                  <a:pt x="621" y="810"/>
                  <a:pt x="673" y="810"/>
                </a:cubicBezTo>
                <a:cubicBezTo>
                  <a:pt x="781" y="810"/>
                  <a:pt x="878" y="767"/>
                  <a:pt x="949" y="696"/>
                </a:cubicBezTo>
                <a:cubicBezTo>
                  <a:pt x="965" y="681"/>
                  <a:pt x="965" y="655"/>
                  <a:pt x="949" y="639"/>
                </a:cubicBezTo>
                <a:cubicBezTo>
                  <a:pt x="933" y="623"/>
                  <a:pt x="907" y="623"/>
                  <a:pt x="891" y="639"/>
                </a:cubicBezTo>
                <a:close/>
                <a:moveTo>
                  <a:pt x="987" y="1525"/>
                </a:moveTo>
                <a:cubicBezTo>
                  <a:pt x="987" y="1525"/>
                  <a:pt x="987" y="1525"/>
                  <a:pt x="987" y="1525"/>
                </a:cubicBezTo>
                <a:cubicBezTo>
                  <a:pt x="360" y="1525"/>
                  <a:pt x="360" y="1525"/>
                  <a:pt x="360" y="1525"/>
                </a:cubicBezTo>
                <a:cubicBezTo>
                  <a:pt x="337" y="1525"/>
                  <a:pt x="318" y="1544"/>
                  <a:pt x="318" y="1566"/>
                </a:cubicBezTo>
                <a:cubicBezTo>
                  <a:pt x="318" y="1589"/>
                  <a:pt x="337" y="1607"/>
                  <a:pt x="360" y="1607"/>
                </a:cubicBezTo>
                <a:cubicBezTo>
                  <a:pt x="987" y="1607"/>
                  <a:pt x="987" y="1607"/>
                  <a:pt x="987" y="1607"/>
                </a:cubicBezTo>
                <a:cubicBezTo>
                  <a:pt x="1009" y="1607"/>
                  <a:pt x="1027" y="1589"/>
                  <a:pt x="1027" y="1566"/>
                </a:cubicBezTo>
                <a:cubicBezTo>
                  <a:pt x="1027" y="1544"/>
                  <a:pt x="1009" y="1525"/>
                  <a:pt x="987" y="1525"/>
                </a:cubicBezTo>
                <a:close/>
                <a:moveTo>
                  <a:pt x="1347" y="674"/>
                </a:moveTo>
                <a:cubicBezTo>
                  <a:pt x="1347" y="674"/>
                  <a:pt x="1347" y="674"/>
                  <a:pt x="1347" y="674"/>
                </a:cubicBezTo>
                <a:cubicBezTo>
                  <a:pt x="1347" y="488"/>
                  <a:pt x="1272" y="320"/>
                  <a:pt x="1149" y="198"/>
                </a:cubicBezTo>
                <a:cubicBezTo>
                  <a:pt x="1027" y="76"/>
                  <a:pt x="859" y="0"/>
                  <a:pt x="673" y="0"/>
                </a:cubicBezTo>
                <a:cubicBezTo>
                  <a:pt x="488" y="0"/>
                  <a:pt x="318" y="76"/>
                  <a:pt x="197" y="198"/>
                </a:cubicBezTo>
                <a:cubicBezTo>
                  <a:pt x="75" y="320"/>
                  <a:pt x="0" y="488"/>
                  <a:pt x="0" y="674"/>
                </a:cubicBezTo>
                <a:cubicBezTo>
                  <a:pt x="0" y="794"/>
                  <a:pt x="31" y="907"/>
                  <a:pt x="86" y="1005"/>
                </a:cubicBezTo>
                <a:cubicBezTo>
                  <a:pt x="138" y="1094"/>
                  <a:pt x="207" y="1171"/>
                  <a:pt x="292" y="1229"/>
                </a:cubicBezTo>
                <a:cubicBezTo>
                  <a:pt x="292" y="1418"/>
                  <a:pt x="292" y="1418"/>
                  <a:pt x="292" y="1418"/>
                </a:cubicBezTo>
                <a:cubicBezTo>
                  <a:pt x="292" y="1456"/>
                  <a:pt x="322" y="1487"/>
                  <a:pt x="360" y="1487"/>
                </a:cubicBezTo>
                <a:cubicBezTo>
                  <a:pt x="987" y="1487"/>
                  <a:pt x="987" y="1487"/>
                  <a:pt x="987" y="1487"/>
                </a:cubicBezTo>
                <a:cubicBezTo>
                  <a:pt x="1025" y="1487"/>
                  <a:pt x="1055" y="1456"/>
                  <a:pt x="1055" y="1418"/>
                </a:cubicBezTo>
                <a:cubicBezTo>
                  <a:pt x="1055" y="1229"/>
                  <a:pt x="1055" y="1229"/>
                  <a:pt x="1055" y="1229"/>
                </a:cubicBezTo>
                <a:cubicBezTo>
                  <a:pt x="1140" y="1171"/>
                  <a:pt x="1210" y="1094"/>
                  <a:pt x="1260" y="1005"/>
                </a:cubicBezTo>
                <a:cubicBezTo>
                  <a:pt x="1316" y="906"/>
                  <a:pt x="1347" y="794"/>
                  <a:pt x="1347" y="674"/>
                </a:cubicBezTo>
                <a:close/>
                <a:moveTo>
                  <a:pt x="1142" y="938"/>
                </a:moveTo>
                <a:cubicBezTo>
                  <a:pt x="1142" y="938"/>
                  <a:pt x="1142" y="938"/>
                  <a:pt x="1142" y="938"/>
                </a:cubicBezTo>
                <a:cubicBezTo>
                  <a:pt x="1141" y="938"/>
                  <a:pt x="1141" y="938"/>
                  <a:pt x="1141" y="938"/>
                </a:cubicBezTo>
                <a:cubicBezTo>
                  <a:pt x="1096" y="1019"/>
                  <a:pt x="1030" y="1087"/>
                  <a:pt x="951" y="1135"/>
                </a:cubicBezTo>
                <a:cubicBezTo>
                  <a:pt x="931" y="1147"/>
                  <a:pt x="919" y="1170"/>
                  <a:pt x="919" y="1193"/>
                </a:cubicBezTo>
                <a:cubicBezTo>
                  <a:pt x="918" y="1193"/>
                  <a:pt x="918" y="1193"/>
                  <a:pt x="918" y="1193"/>
                </a:cubicBezTo>
                <a:cubicBezTo>
                  <a:pt x="918" y="1350"/>
                  <a:pt x="918" y="1350"/>
                  <a:pt x="918" y="1350"/>
                </a:cubicBezTo>
                <a:cubicBezTo>
                  <a:pt x="429" y="1350"/>
                  <a:pt x="429" y="1350"/>
                  <a:pt x="429" y="1350"/>
                </a:cubicBezTo>
                <a:cubicBezTo>
                  <a:pt x="429" y="1193"/>
                  <a:pt x="429" y="1193"/>
                  <a:pt x="429" y="1193"/>
                </a:cubicBezTo>
                <a:cubicBezTo>
                  <a:pt x="429" y="1165"/>
                  <a:pt x="413" y="1142"/>
                  <a:pt x="389" y="1132"/>
                </a:cubicBezTo>
                <a:cubicBezTo>
                  <a:pt x="313" y="1083"/>
                  <a:pt x="249" y="1017"/>
                  <a:pt x="205" y="938"/>
                </a:cubicBezTo>
                <a:cubicBezTo>
                  <a:pt x="161" y="860"/>
                  <a:pt x="136" y="770"/>
                  <a:pt x="136" y="674"/>
                </a:cubicBezTo>
                <a:cubicBezTo>
                  <a:pt x="136" y="527"/>
                  <a:pt x="197" y="392"/>
                  <a:pt x="294" y="295"/>
                </a:cubicBezTo>
                <a:cubicBezTo>
                  <a:pt x="390" y="197"/>
                  <a:pt x="526" y="137"/>
                  <a:pt x="673" y="137"/>
                </a:cubicBezTo>
                <a:cubicBezTo>
                  <a:pt x="821" y="137"/>
                  <a:pt x="956" y="197"/>
                  <a:pt x="1053" y="295"/>
                </a:cubicBezTo>
                <a:cubicBezTo>
                  <a:pt x="1150" y="392"/>
                  <a:pt x="1210" y="527"/>
                  <a:pt x="1210" y="674"/>
                </a:cubicBezTo>
                <a:cubicBezTo>
                  <a:pt x="1210" y="771"/>
                  <a:pt x="1186" y="861"/>
                  <a:pt x="1142" y="938"/>
                </a:cubicBezTo>
                <a:close/>
                <a:moveTo>
                  <a:pt x="855" y="1668"/>
                </a:moveTo>
                <a:cubicBezTo>
                  <a:pt x="855" y="1668"/>
                  <a:pt x="855" y="1668"/>
                  <a:pt x="855" y="1668"/>
                </a:cubicBezTo>
                <a:cubicBezTo>
                  <a:pt x="492" y="1668"/>
                  <a:pt x="492" y="1668"/>
                  <a:pt x="492" y="1668"/>
                </a:cubicBezTo>
                <a:cubicBezTo>
                  <a:pt x="469" y="1668"/>
                  <a:pt x="450" y="1686"/>
                  <a:pt x="450" y="1709"/>
                </a:cubicBezTo>
                <a:cubicBezTo>
                  <a:pt x="450" y="1731"/>
                  <a:pt x="469" y="1750"/>
                  <a:pt x="492" y="1750"/>
                </a:cubicBezTo>
                <a:cubicBezTo>
                  <a:pt x="855" y="1750"/>
                  <a:pt x="855" y="1750"/>
                  <a:pt x="855" y="1750"/>
                </a:cubicBezTo>
                <a:cubicBezTo>
                  <a:pt x="877" y="1750"/>
                  <a:pt x="896" y="1731"/>
                  <a:pt x="896" y="1709"/>
                </a:cubicBezTo>
                <a:cubicBezTo>
                  <a:pt x="896" y="1686"/>
                  <a:pt x="877" y="1668"/>
                  <a:pt x="855" y="166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1475656" y="2139980"/>
            <a:ext cx="6192688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000" b="1" dirty="0">
                <a:latin typeface="Segoe UI" panose="020B0502040204020203" pitchFamily="34" charset="0"/>
                <a:ea typeface="微软雅黑" panose="020B0503020204020204" pitchFamily="34" charset="-122"/>
                <a:sym typeface="+mn-ea"/>
              </a:rPr>
              <a:t>需求变更管理</a:t>
            </a:r>
            <a:r>
              <a:rPr lang="zh-CN" altLang="en-US" sz="4000" b="1" dirty="0">
                <a:latin typeface="Segoe UI" panose="020B0502040204020203" pitchFamily="34" charset="0"/>
                <a:ea typeface="微软雅黑" panose="020B0503020204020204" pitchFamily="34" charset="-122"/>
                <a:sym typeface="+mn-ea"/>
              </a:rPr>
              <a:t>评审</a:t>
            </a:r>
            <a:endParaRPr lang="zh-CN" altLang="en-US" sz="4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 Box 20"/>
          <p:cNvSpPr txBox="1">
            <a:spLocks noChangeArrowheads="1"/>
          </p:cNvSpPr>
          <p:nvPr/>
        </p:nvSpPr>
        <p:spPr bwMode="auto">
          <a:xfrm>
            <a:off x="3617595" y="3004185"/>
            <a:ext cx="190817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G05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0" y="2946544"/>
            <a:ext cx="9144000" cy="54006"/>
            <a:chOff x="2190216" y="0"/>
            <a:chExt cx="7128792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1200150" cy="1014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需求录入</a:t>
            </a:r>
            <a:endParaRPr lang="zh-CN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需求追踪矩阵</a:t>
            </a:r>
            <a:endParaRPr lang="zh-CN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CCB</a:t>
            </a: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章程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CCB</a:t>
            </a: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成员及构成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363845" y="2070735"/>
            <a:ext cx="121412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需求管理</a:t>
            </a:r>
            <a:endParaRPr lang="zh-CN" altLang="en-US" sz="2000" b="1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573570" y="1790523"/>
            <a:ext cx="7905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44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需求录入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需求追踪矩阵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CCB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章程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9125" y="915670"/>
            <a:ext cx="5365750" cy="37109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CCB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成员及构成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115695" y="869950"/>
          <a:ext cx="7322820" cy="40773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9185"/>
                <a:gridCol w="1523365"/>
                <a:gridCol w="1777365"/>
                <a:gridCol w="2922905"/>
              </a:tblGrid>
              <a:tr h="1524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角色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负责人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描述和职责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联系方式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778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CCB主席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陈幼安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变更控制委员会主席，如果变更控制委员会未能达成一致，主席通常有最终决定权，针对每个变更请求确定评估人和修改人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youanchen@harmonycloud.cn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4386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CCB成员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邢海粟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变更控制委员会针对具体项目决定是批准还是驳回提出的变更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手机号码：住址：</a:t>
                      </a: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明德1-412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邮箱： 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445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CCB成员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倪天伦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变更控制委员会针对具体项目决定是批准还是驳回提出的变更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31801306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@stu.zucc.edu.cn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445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CCB成员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陈炜舜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变更控制委员会针对具体项目决定是批准还是驳回提出的变更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weishunchen@harmonycloud.cn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225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评估者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陈正祎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受CCB主席要求负责完成变更影响分析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微信：czy_qifei</a:t>
                      </a:r>
                      <a:endParaRPr 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邮箱：31801342@stu.zucc.edu.cn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3274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修改者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SRA2021-G05全体成员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针对批准的变更需求，负责完成产品修改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详见SRA2021-G05-项目计划中干系人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93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提交者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徐老师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提交新变更需求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暂无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87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提交者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企业助教陈幼安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提交新变更需求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youanchen@harmonycloud.cn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93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提交者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企业助教陈炜舜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提交新变更需求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weishunchen@harmonycloud.cn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87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请求接受者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朱涵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最初接收到变更申请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微信：cmzh_11280047</a:t>
                      </a:r>
                      <a:endParaRPr 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邮箱：31801344@stu.zucc.edu.cn </a:t>
                      </a:r>
                      <a:endParaRPr lang="en-US" altLang="en-US" sz="1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2393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验证者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SRA2021-G05全体成员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验证变更是否已经正确实现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详见SRA2021-G05-项目计划中干系人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1497330" cy="1245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变更控制与管理过程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变更控制流程说明</a:t>
            </a:r>
            <a:endParaRPr lang="zh-CN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需求变更申请报告</a:t>
            </a:r>
            <a:endParaRPr lang="zh-CN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相关文件修改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需求变更影响分析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363845" y="2070735"/>
            <a:ext cx="124650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需求变更</a:t>
            </a:r>
            <a:endParaRPr lang="zh-CN" altLang="en-US" sz="2000" b="1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573570" y="1790523"/>
            <a:ext cx="7905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44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变更控制与管理过程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8130" y="628015"/>
            <a:ext cx="6360160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变更控制流程说明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/>
        </p:nvSpPr>
        <p:spPr>
          <a:xfrm>
            <a:off x="1308100" y="1833245"/>
            <a:ext cx="6527800" cy="1476375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b="1" dirty="0"/>
              <a:t>控制需求变化引起的开发、测试与需求不一致的情况，约束需求分析的完整性。决定需求是否更改。保证每一次的需求变更都能有相关的记录</a:t>
            </a:r>
            <a:endParaRPr lang="zh-CN" altLang="zh-CN" sz="2000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需求变更申请报告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相关文件修改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1775" y="699770"/>
            <a:ext cx="3495675" cy="41363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3294112" y="1125349"/>
            <a:ext cx="2555776" cy="47429"/>
            <a:chOff x="2190216" y="0"/>
            <a:chExt cx="4752528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3832860" y="313244"/>
            <a:ext cx="14782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n w="6350">
                  <a:noFill/>
                </a:ln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目  录</a:t>
            </a:r>
            <a:endParaRPr lang="en-US" altLang="zh-CN" sz="2800" b="1" dirty="0">
              <a:ln w="6350">
                <a:noFill/>
              </a:ln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CONTENTS</a:t>
            </a:r>
            <a:endParaRPr lang="zh-CN" altLang="en-US" sz="1600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22514" y="2571750"/>
            <a:ext cx="1512570" cy="2160905"/>
            <a:chOff x="522514" y="3027330"/>
            <a:chExt cx="1512570" cy="1641601"/>
          </a:xfrm>
        </p:grpSpPr>
        <p:sp>
          <p:nvSpPr>
            <p:cNvPr id="54" name="矩形 53"/>
            <p:cNvSpPr/>
            <p:nvPr/>
          </p:nvSpPr>
          <p:spPr>
            <a:xfrm>
              <a:off x="522514" y="3027330"/>
              <a:ext cx="1512570" cy="1641601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5" name="直接连接符 54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Freeform 9"/>
          <p:cNvSpPr>
            <a:spLocks noEditPoints="1"/>
          </p:cNvSpPr>
          <p:nvPr/>
        </p:nvSpPr>
        <p:spPr bwMode="auto">
          <a:xfrm>
            <a:off x="7681431" y="2080217"/>
            <a:ext cx="380484" cy="247914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10"/>
          <p:cNvSpPr>
            <a:spLocks noEditPoints="1"/>
          </p:cNvSpPr>
          <p:nvPr/>
        </p:nvSpPr>
        <p:spPr bwMode="auto">
          <a:xfrm>
            <a:off x="2800042" y="2062748"/>
            <a:ext cx="286864" cy="287612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11"/>
          <p:cNvSpPr>
            <a:spLocks noEditPoints="1"/>
          </p:cNvSpPr>
          <p:nvPr/>
        </p:nvSpPr>
        <p:spPr bwMode="auto">
          <a:xfrm>
            <a:off x="6084764" y="2046842"/>
            <a:ext cx="246418" cy="313076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12"/>
          <p:cNvSpPr>
            <a:spLocks noEditPoints="1"/>
          </p:cNvSpPr>
          <p:nvPr/>
        </p:nvSpPr>
        <p:spPr bwMode="auto">
          <a:xfrm>
            <a:off x="4464895" y="2050257"/>
            <a:ext cx="214210" cy="30783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13"/>
          <p:cNvSpPr>
            <a:spLocks noEditPoints="1"/>
          </p:cNvSpPr>
          <p:nvPr/>
        </p:nvSpPr>
        <p:spPr bwMode="auto">
          <a:xfrm>
            <a:off x="1100223" y="2059245"/>
            <a:ext cx="349030" cy="28985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2167164" y="2571750"/>
            <a:ext cx="1512570" cy="2193925"/>
            <a:chOff x="522514" y="3027330"/>
            <a:chExt cx="1512570" cy="1666686"/>
          </a:xfrm>
        </p:grpSpPr>
        <p:sp>
          <p:nvSpPr>
            <p:cNvPr id="75" name="矩形 74"/>
            <p:cNvSpPr/>
            <p:nvPr/>
          </p:nvSpPr>
          <p:spPr>
            <a:xfrm>
              <a:off x="522514" y="3027330"/>
              <a:ext cx="1512570" cy="1666686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6" name="直接连接符 75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组合 76"/>
          <p:cNvGrpSpPr/>
          <p:nvPr/>
        </p:nvGrpSpPr>
        <p:grpSpPr>
          <a:xfrm>
            <a:off x="3818164" y="2571750"/>
            <a:ext cx="1512570" cy="2193925"/>
            <a:chOff x="522514" y="3027330"/>
            <a:chExt cx="1512570" cy="1666686"/>
          </a:xfrm>
        </p:grpSpPr>
        <p:sp>
          <p:nvSpPr>
            <p:cNvPr id="78" name="矩形 77"/>
            <p:cNvSpPr/>
            <p:nvPr/>
          </p:nvSpPr>
          <p:spPr>
            <a:xfrm>
              <a:off x="522514" y="3027330"/>
              <a:ext cx="1512570" cy="1666686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9" name="直接连接符 78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5475514" y="2571750"/>
            <a:ext cx="1512570" cy="2160270"/>
            <a:chOff x="522514" y="3027330"/>
            <a:chExt cx="1512570" cy="1641119"/>
          </a:xfrm>
        </p:grpSpPr>
        <p:sp>
          <p:nvSpPr>
            <p:cNvPr id="81" name="矩形 80"/>
            <p:cNvSpPr/>
            <p:nvPr/>
          </p:nvSpPr>
          <p:spPr>
            <a:xfrm>
              <a:off x="522514" y="3027330"/>
              <a:ext cx="1512570" cy="164111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组合 82"/>
          <p:cNvGrpSpPr/>
          <p:nvPr/>
        </p:nvGrpSpPr>
        <p:grpSpPr>
          <a:xfrm>
            <a:off x="7120164" y="2571750"/>
            <a:ext cx="1512570" cy="2160270"/>
            <a:chOff x="522514" y="3027330"/>
            <a:chExt cx="1512570" cy="1641119"/>
          </a:xfrm>
        </p:grpSpPr>
        <p:sp>
          <p:nvSpPr>
            <p:cNvPr id="84" name="矩形 83"/>
            <p:cNvSpPr/>
            <p:nvPr/>
          </p:nvSpPr>
          <p:spPr>
            <a:xfrm>
              <a:off x="522514" y="3027330"/>
              <a:ext cx="1512570" cy="164111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5" name="直接连接符 84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矩形 61"/>
          <p:cNvSpPr/>
          <p:nvPr/>
        </p:nvSpPr>
        <p:spPr>
          <a:xfrm>
            <a:off x="565147" y="3073689"/>
            <a:ext cx="1402080" cy="829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会议记录</a:t>
            </a:r>
            <a:endParaRPr lang="zh-CN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内部评审记录</a:t>
            </a:r>
            <a:endParaRPr lang="zh-CN" altLang="en-US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023359" y="2667289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需求管理</a:t>
            </a:r>
            <a:endParaRPr lang="zh-CN" altLang="en-US" b="1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370665" y="2667289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配置管理</a:t>
            </a:r>
            <a:endParaRPr lang="zh-CN" altLang="en-US" b="1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697527" y="2667289"/>
            <a:ext cx="113817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阶段会议</a:t>
            </a:r>
            <a:endParaRPr lang="zh-CN" altLang="en-US" b="1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7335518" y="2667289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其他相关</a:t>
            </a:r>
            <a:endParaRPr lang="zh-CN" altLang="en-US" b="1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682824" y="2667289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需求变更</a:t>
            </a:r>
            <a:endParaRPr lang="zh-CN" altLang="en-US" b="1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25672" y="3073689"/>
            <a:ext cx="1402080" cy="1198880"/>
          </a:xfrm>
          <a:prstGeom prst="rect">
            <a:avLst/>
          </a:prstGeom>
        </p:spPr>
        <p:txBody>
          <a:bodyPr wrap="none">
            <a:spAutoFit/>
          </a:bodyPr>
          <a:p>
            <a:pPr algn="ctr">
              <a:lnSpc>
                <a:spcPct val="150000"/>
              </a:lnSpc>
            </a:pPr>
            <a:r>
              <a:rPr 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配置管理工具</a:t>
            </a:r>
            <a:endParaRPr lang="zh-CN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配置管理记录</a:t>
            </a:r>
            <a:endParaRPr lang="zh-CN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文档更新记录</a:t>
            </a:r>
            <a:endParaRPr lang="zh-CN" altLang="en-US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809679" y="3076229"/>
            <a:ext cx="1536065" cy="1568450"/>
          </a:xfrm>
          <a:prstGeom prst="rect">
            <a:avLst/>
          </a:prstGeom>
        </p:spPr>
        <p:txBody>
          <a:bodyPr wrap="none">
            <a:spAutoFit/>
          </a:bodyPr>
          <a:p>
            <a:pPr algn="ctr">
              <a:lnSpc>
                <a:spcPct val="150000"/>
              </a:lnSpc>
            </a:pPr>
            <a:r>
              <a:rPr 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需求录入</a:t>
            </a:r>
            <a:endParaRPr lang="zh-CN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需求追踪矩阵</a:t>
            </a:r>
            <a:endParaRPr lang="zh-CN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CCB</a:t>
            </a:r>
            <a:r>
              <a:rPr lang="zh-CN" altLang="en-US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章程</a:t>
            </a:r>
            <a:endParaRPr lang="zh-CN" altLang="en-US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CCB</a:t>
            </a:r>
            <a:r>
              <a:rPr lang="zh-CN" altLang="en-US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成员及构成</a:t>
            </a:r>
            <a:endParaRPr lang="zh-CN" altLang="en-US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00646" y="3076229"/>
            <a:ext cx="2011680" cy="1568450"/>
          </a:xfrm>
          <a:prstGeom prst="rect">
            <a:avLst/>
          </a:prstGeom>
        </p:spPr>
        <p:txBody>
          <a:bodyPr wrap="none">
            <a:spAutoFit/>
          </a:bodyPr>
          <a:p>
            <a:pPr algn="ctr">
              <a:lnSpc>
                <a:spcPct val="150000"/>
              </a:lnSpc>
            </a:pPr>
            <a:r>
              <a:rPr 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变更影响范围</a:t>
            </a:r>
            <a:endParaRPr lang="zh-CN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变更控制与管理过程</a:t>
            </a:r>
            <a:endParaRPr lang="zh-CN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变更控制流程说明</a:t>
            </a:r>
            <a:endParaRPr lang="zh-CN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相关文件修改</a:t>
            </a:r>
            <a:endParaRPr lang="zh-CN" altLang="en-US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373616" y="3076229"/>
            <a:ext cx="995680" cy="1568450"/>
          </a:xfrm>
          <a:prstGeom prst="rect">
            <a:avLst/>
          </a:prstGeom>
        </p:spPr>
        <p:txBody>
          <a:bodyPr wrap="none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团队建设</a:t>
            </a:r>
            <a:endParaRPr lang="zh-CN" altLang="en-US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小组分工</a:t>
            </a:r>
            <a:endParaRPr lang="zh-CN" altLang="en-US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绩效评定</a:t>
            </a:r>
            <a:endParaRPr lang="zh-CN" altLang="en-US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参考资料</a:t>
            </a:r>
            <a:endParaRPr lang="zh-CN" altLang="en-US" sz="16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相关文件修改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9885" y="628015"/>
            <a:ext cx="2804795" cy="39338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390" y="628015"/>
            <a:ext cx="3681730" cy="394843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相关文件修改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用户优先级打分表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5785" y="628015"/>
            <a:ext cx="2860675" cy="43821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290" y="628015"/>
            <a:ext cx="3963035" cy="439991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相关文件修改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4120" y="699770"/>
            <a:ext cx="4116070" cy="431673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需求变更影响分析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862330" cy="1014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团队建设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小组分工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绩效评定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参考资料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363845" y="2070735"/>
            <a:ext cx="120205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其他相关</a:t>
            </a:r>
            <a:endParaRPr lang="zh-CN" altLang="en-US" sz="2000" b="1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573570" y="1790523"/>
            <a:ext cx="7905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zh-CN" altLang="en-US" sz="44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团队建设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地锅鸡2.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5695" y="1131570"/>
            <a:ext cx="7059930" cy="326136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46433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750" y="915670"/>
            <a:ext cx="708660" cy="7080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6434" name="文本框 2"/>
          <p:cNvSpPr txBox="1"/>
          <p:nvPr/>
        </p:nvSpPr>
        <p:spPr>
          <a:xfrm>
            <a:off x="1955800" y="316230"/>
            <a:ext cx="111506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邢海粟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6435" name="文本框 3"/>
          <p:cNvSpPr txBox="1"/>
          <p:nvPr/>
        </p:nvSpPr>
        <p:spPr>
          <a:xfrm>
            <a:off x="1955800" y="615950"/>
            <a:ext cx="5582285" cy="47999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小小组长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总体任务：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协调小组成员矛盾，团结一致向前冲；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）负责该阶段PPT审核以及后续更新；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）负责周常会议的召开，负责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CCB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会议，负责组内评审的组织；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）负责沟通助教、确认用户需求，负责需求管理工具；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负责分配下一阶段的任务；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文档任务：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SRA2021-G05-CCB章程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的审核以及部分修改；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负责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SRA2021-G05-CCB邀请函的编写与审核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）负责该阶段文档内容的批准与审核；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原型任务：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低保真商家端的原型绘制；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高保真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的补充原型绘制；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7457" name="文本框 3"/>
          <p:cNvSpPr txBox="1"/>
          <p:nvPr/>
        </p:nvSpPr>
        <p:spPr>
          <a:xfrm>
            <a:off x="1955800" y="615950"/>
            <a:ext cx="6497955" cy="332295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团队核心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总体任务：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负责该阶段PPT制作以及后续更新；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负责该阶段团建活动的组织与开展；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负责项目进度监控，与其他组员进行沟通</a:t>
            </a: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；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文档任务：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SRA2021-G05-CCB章程</a:t>
            </a: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的编写以及部分修改；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用户优先级打分表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的更新；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SRA2021-G05-软件需求规格说明(SRS)</a:t>
            </a:r>
            <a:r>
              <a:rPr 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的更新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7458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115" y="1059815"/>
            <a:ext cx="756920" cy="7562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7459" name="文本框 2"/>
          <p:cNvSpPr txBox="1"/>
          <p:nvPr/>
        </p:nvSpPr>
        <p:spPr>
          <a:xfrm>
            <a:off x="1935163" y="279400"/>
            <a:ext cx="6413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朱涵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9505" name="文本框 3"/>
          <p:cNvSpPr txBox="1"/>
          <p:nvPr/>
        </p:nvSpPr>
        <p:spPr>
          <a:xfrm>
            <a:off x="1619885" y="636270"/>
            <a:ext cx="6007100" cy="3692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团队灵魂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总体任务：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作为项目进度管理员，负责项目进度管理；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）作为会议记录员，负责会议记录（周常会议、组内评审会议、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JAD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会议）；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文档任务：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会议记录的编写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原型任务：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纸模型客户端的原型修改绘制；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低保真客户端的原型修改绘制；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低保真管理员端的原型修改绘制；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高保真客户端模块的补充原型绘制；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4950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5925" y="920115"/>
            <a:ext cx="763905" cy="7632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9507" name="文本框 2"/>
          <p:cNvSpPr txBox="1"/>
          <p:nvPr/>
        </p:nvSpPr>
        <p:spPr>
          <a:xfrm>
            <a:off x="1619885" y="267970"/>
            <a:ext cx="115443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陈正祎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8481" name="文本框 3"/>
          <p:cNvSpPr txBox="1"/>
          <p:nvPr/>
        </p:nvSpPr>
        <p:spPr>
          <a:xfrm>
            <a:off x="1802765" y="636270"/>
            <a:ext cx="5594350" cy="341503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建队基石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总体任务：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为团建活动提供举办思路，凝聚人心；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文档任务：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SRA2021-G05-需求变更影响报告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部分修改；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SRA2021-G05-CCB章程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部分修改；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原型任务：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低保真团长端的原型修改绘制；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高保真团长模块的补充原型绘制；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高保真订单模块的补充原型绘制；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4848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995" y="915670"/>
            <a:ext cx="753745" cy="7531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8483" name="文本框 2"/>
          <p:cNvSpPr txBox="1"/>
          <p:nvPr/>
        </p:nvSpPr>
        <p:spPr>
          <a:xfrm>
            <a:off x="1765300" y="267970"/>
            <a:ext cx="1229995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章拾瑜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1116330" cy="553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会议记录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内部评审记录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363845" y="2070735"/>
            <a:ext cx="142875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阶段会议</a:t>
            </a:r>
            <a:endParaRPr lang="zh-CN" altLang="en-US" sz="2000" b="1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573570" y="1790523"/>
            <a:ext cx="7905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44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0529" name="文本框 3"/>
          <p:cNvSpPr txBox="1"/>
          <p:nvPr/>
        </p:nvSpPr>
        <p:spPr>
          <a:xfrm>
            <a:off x="1764030" y="636270"/>
            <a:ext cx="5732780" cy="313817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团队核心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总体任务：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作为项目配置管理员，负责项目配置管理；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）建立配置管理仓库，并解决小组成员的配置管理问题；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文档任务：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）负责</a:t>
            </a:r>
            <a:r>
              <a:rPr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SRA2021-G05-需求变更影响报告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的补充以及部分修改；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原型任务：</a:t>
            </a:r>
            <a:endParaRPr lang="zh-CN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纸模型客户端的原型修改绘制；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）负责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SRA2021-G05-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低保真客户端的原型修改绘制；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50530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995" y="869950"/>
            <a:ext cx="729615" cy="7283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0531" name="文本框 2"/>
          <p:cNvSpPr txBox="1"/>
          <p:nvPr/>
        </p:nvSpPr>
        <p:spPr>
          <a:xfrm>
            <a:off x="1764030" y="267970"/>
            <a:ext cx="92456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黄德煜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绩效评定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210185" y="1223010"/>
          <a:ext cx="8820785" cy="2785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0220"/>
                <a:gridCol w="488950"/>
                <a:gridCol w="491490"/>
                <a:gridCol w="489585"/>
                <a:gridCol w="548005"/>
                <a:gridCol w="489585"/>
                <a:gridCol w="547370"/>
                <a:gridCol w="657860"/>
                <a:gridCol w="208280"/>
                <a:gridCol w="488950"/>
                <a:gridCol w="490220"/>
                <a:gridCol w="488950"/>
                <a:gridCol w="491490"/>
                <a:gridCol w="490220"/>
                <a:gridCol w="650240"/>
                <a:gridCol w="648335"/>
                <a:gridCol w="259715"/>
                <a:gridCol w="401320"/>
              </a:tblGrid>
              <a:tr h="8172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小组成员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工作任务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工作质量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工作技能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工作态度与责任感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协调性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纪律性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工作总分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自评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他评1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他评2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他评3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他评4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组长评价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评价总分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总分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87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邢海粟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38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95.5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87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章拾瑜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38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95.4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93.7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9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2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黄德煜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35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91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95.8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93.4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95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朱涵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36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94.6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93.3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13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等线" panose="02010600030101010101" charset="-122"/>
                        </a:rPr>
                        <a:t>陈正祎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37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10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93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98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97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96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95.4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等线" panose="02010600030101010101" charset="-122"/>
                        </a:rPr>
                        <a:t>94.2</a:t>
                      </a:r>
                      <a:endParaRPr lang="en-US" altLang="en-US" sz="1200" b="0">
                        <a:solidFill>
                          <a:srgbClr val="000000"/>
                        </a:solidFill>
                        <a:latin typeface="等线" panose="02010600030101010101" charset="-122"/>
                      </a:endParaRPr>
                    </a:p>
                  </a:txBody>
                  <a:tcPr marL="12700" marR="12700" marT="12700" vert="horz" anchor="b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5925" y="278130"/>
            <a:ext cx="381381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8241" name="矩形 4"/>
          <p:cNvSpPr/>
          <p:nvPr/>
        </p:nvSpPr>
        <p:spPr>
          <a:xfrm>
            <a:off x="323850" y="843915"/>
            <a:ext cx="7630160" cy="42926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[1]《软件工程原书第八版》 机械工业出版社 RogerS.Pressman Bruce R.Maxim著 2017年1月第1版 第294545号</a:t>
            </a:r>
            <a:endParaRPr lang="zh-CN" altLang="zh-CN" sz="1400" dirty="0">
              <a:latin typeface="等线" panose="02010600030101010101" charset="-122"/>
              <a:ea typeface="等线" panose="02010600030101010101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[2]《软件需求》 清华大学出版社 Karl Wiegers, Joy Beatty著 李忠利 李淳 霍金健 孔晨辉 译 2016年3月第3版</a:t>
            </a:r>
            <a:endParaRPr lang="zh-CN" altLang="zh-CN" sz="1400" dirty="0">
              <a:latin typeface="等线" panose="02010600030101010101" charset="-122"/>
              <a:ea typeface="等线" panose="02010600030101010101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[3]SRA2021-G05-测试用例</a:t>
            </a:r>
            <a:endParaRPr lang="zh-CN" altLang="zh-CN" sz="1400" dirty="0">
              <a:latin typeface="等线" panose="02010600030101010101" charset="-122"/>
              <a:ea typeface="等线" panose="02010600030101010101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</a:t>
            </a:r>
            <a:r>
              <a:rPr lang="en-US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4</a:t>
            </a:r>
            <a:r>
              <a:rPr lang="zh-CN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]SRA2021-G05-需求优先级</a:t>
            </a:r>
            <a:endParaRPr lang="zh-CN" altLang="zh-CN" sz="1400" dirty="0">
              <a:latin typeface="等线" panose="02010600030101010101" charset="-122"/>
              <a:ea typeface="等线" panose="02010600030101010101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</a:t>
            </a:r>
            <a:r>
              <a:rPr lang="en-US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5</a:t>
            </a:r>
            <a:r>
              <a:rPr lang="zh-CN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]SRA2021-G05-需求冲突</a:t>
            </a:r>
            <a:endParaRPr lang="zh-CN" altLang="zh-CN" sz="1400" dirty="0">
              <a:latin typeface="等线" panose="02010600030101010101" charset="-122"/>
              <a:ea typeface="等线" panose="02010600030101010101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[6]SRA2021-G05-数据字典</a:t>
            </a:r>
            <a:endParaRPr lang="en-US" altLang="zh-CN" sz="1400" dirty="0">
              <a:latin typeface="等线" panose="02010600030101010101" charset="-122"/>
              <a:ea typeface="等线" panose="02010600030101010101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[7]SRA2021-G05-用户群分类</a:t>
            </a:r>
            <a:endParaRPr lang="en-US" altLang="zh-CN" sz="1400" dirty="0">
              <a:latin typeface="等线" panose="02010600030101010101" charset="-122"/>
              <a:ea typeface="等线" panose="02010600030101010101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[8]SRA2021-G05-用例描述</a:t>
            </a:r>
            <a:endParaRPr lang="en-US" altLang="zh-CN" sz="1400" dirty="0">
              <a:latin typeface="等线" panose="02010600030101010101" charset="-122"/>
              <a:ea typeface="等线" panose="02010600030101010101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[9]SRA2021-G05-愿景与范围文档</a:t>
            </a:r>
            <a:endParaRPr lang="en-US" altLang="zh-CN" sz="1400" dirty="0">
              <a:latin typeface="等线" panose="02010600030101010101" charset="-122"/>
              <a:ea typeface="等线" panose="02010600030101010101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[10]SRA2021-G05-用户手册</a:t>
            </a:r>
            <a:endParaRPr lang="en-US" altLang="zh-CN" sz="1400" dirty="0">
              <a:latin typeface="等线" panose="02010600030101010101" charset="-122"/>
              <a:ea typeface="等线" panose="02010600030101010101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等线" panose="02010600030101010101" charset="-122"/>
                <a:ea typeface="等线" panose="02010600030101010101" charset="-122"/>
                <a:sym typeface="微软雅黑" panose="020B0503020204020204" pitchFamily="34" charset="-122"/>
              </a:rPr>
              <a:t>[11]SRA2021-G05-软件需求规格说明(SRS)</a:t>
            </a:r>
            <a:endParaRPr lang="en-US" altLang="zh-CN" sz="1400" dirty="0">
              <a:latin typeface="等线" panose="02010600030101010101" charset="-122"/>
              <a:ea typeface="等线" panose="02010600030101010101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/>
          <p:cNvSpPr>
            <a:spLocks noEditPoints="1"/>
          </p:cNvSpPr>
          <p:nvPr/>
        </p:nvSpPr>
        <p:spPr bwMode="auto">
          <a:xfrm>
            <a:off x="4343400" y="1158093"/>
            <a:ext cx="457200" cy="593986"/>
          </a:xfrm>
          <a:custGeom>
            <a:avLst/>
            <a:gdLst>
              <a:gd name="T0" fmla="*/ 891 w 1347"/>
              <a:gd name="T1" fmla="*/ 639 h 1750"/>
              <a:gd name="T2" fmla="*/ 673 w 1347"/>
              <a:gd name="T3" fmla="*/ 728 h 1750"/>
              <a:gd name="T4" fmla="*/ 555 w 1347"/>
              <a:gd name="T5" fmla="*/ 706 h 1750"/>
              <a:gd name="T6" fmla="*/ 456 w 1347"/>
              <a:gd name="T7" fmla="*/ 639 h 1750"/>
              <a:gd name="T8" fmla="*/ 398 w 1347"/>
              <a:gd name="T9" fmla="*/ 639 h 1750"/>
              <a:gd name="T10" fmla="*/ 397 w 1347"/>
              <a:gd name="T11" fmla="*/ 696 h 1750"/>
              <a:gd name="T12" fmla="*/ 525 w 1347"/>
              <a:gd name="T13" fmla="*/ 781 h 1750"/>
              <a:gd name="T14" fmla="*/ 673 w 1347"/>
              <a:gd name="T15" fmla="*/ 810 h 1750"/>
              <a:gd name="T16" fmla="*/ 949 w 1347"/>
              <a:gd name="T17" fmla="*/ 696 h 1750"/>
              <a:gd name="T18" fmla="*/ 949 w 1347"/>
              <a:gd name="T19" fmla="*/ 639 h 1750"/>
              <a:gd name="T20" fmla="*/ 891 w 1347"/>
              <a:gd name="T21" fmla="*/ 639 h 1750"/>
              <a:gd name="T22" fmla="*/ 987 w 1347"/>
              <a:gd name="T23" fmla="*/ 1525 h 1750"/>
              <a:gd name="T24" fmla="*/ 987 w 1347"/>
              <a:gd name="T25" fmla="*/ 1525 h 1750"/>
              <a:gd name="T26" fmla="*/ 360 w 1347"/>
              <a:gd name="T27" fmla="*/ 1525 h 1750"/>
              <a:gd name="T28" fmla="*/ 318 w 1347"/>
              <a:gd name="T29" fmla="*/ 1566 h 1750"/>
              <a:gd name="T30" fmla="*/ 360 w 1347"/>
              <a:gd name="T31" fmla="*/ 1607 h 1750"/>
              <a:gd name="T32" fmla="*/ 987 w 1347"/>
              <a:gd name="T33" fmla="*/ 1607 h 1750"/>
              <a:gd name="T34" fmla="*/ 1027 w 1347"/>
              <a:gd name="T35" fmla="*/ 1566 h 1750"/>
              <a:gd name="T36" fmla="*/ 987 w 1347"/>
              <a:gd name="T37" fmla="*/ 1525 h 1750"/>
              <a:gd name="T38" fmla="*/ 1347 w 1347"/>
              <a:gd name="T39" fmla="*/ 674 h 1750"/>
              <a:gd name="T40" fmla="*/ 1347 w 1347"/>
              <a:gd name="T41" fmla="*/ 674 h 1750"/>
              <a:gd name="T42" fmla="*/ 1149 w 1347"/>
              <a:gd name="T43" fmla="*/ 198 h 1750"/>
              <a:gd name="T44" fmla="*/ 673 w 1347"/>
              <a:gd name="T45" fmla="*/ 0 h 1750"/>
              <a:gd name="T46" fmla="*/ 197 w 1347"/>
              <a:gd name="T47" fmla="*/ 198 h 1750"/>
              <a:gd name="T48" fmla="*/ 0 w 1347"/>
              <a:gd name="T49" fmla="*/ 674 h 1750"/>
              <a:gd name="T50" fmla="*/ 86 w 1347"/>
              <a:gd name="T51" fmla="*/ 1005 h 1750"/>
              <a:gd name="T52" fmla="*/ 292 w 1347"/>
              <a:gd name="T53" fmla="*/ 1229 h 1750"/>
              <a:gd name="T54" fmla="*/ 292 w 1347"/>
              <a:gd name="T55" fmla="*/ 1418 h 1750"/>
              <a:gd name="T56" fmla="*/ 360 w 1347"/>
              <a:gd name="T57" fmla="*/ 1487 h 1750"/>
              <a:gd name="T58" fmla="*/ 987 w 1347"/>
              <a:gd name="T59" fmla="*/ 1487 h 1750"/>
              <a:gd name="T60" fmla="*/ 1055 w 1347"/>
              <a:gd name="T61" fmla="*/ 1418 h 1750"/>
              <a:gd name="T62" fmla="*/ 1055 w 1347"/>
              <a:gd name="T63" fmla="*/ 1229 h 1750"/>
              <a:gd name="T64" fmla="*/ 1260 w 1347"/>
              <a:gd name="T65" fmla="*/ 1005 h 1750"/>
              <a:gd name="T66" fmla="*/ 1347 w 1347"/>
              <a:gd name="T67" fmla="*/ 674 h 1750"/>
              <a:gd name="T68" fmla="*/ 1142 w 1347"/>
              <a:gd name="T69" fmla="*/ 938 h 1750"/>
              <a:gd name="T70" fmla="*/ 1142 w 1347"/>
              <a:gd name="T71" fmla="*/ 938 h 1750"/>
              <a:gd name="T72" fmla="*/ 1141 w 1347"/>
              <a:gd name="T73" fmla="*/ 938 h 1750"/>
              <a:gd name="T74" fmla="*/ 951 w 1347"/>
              <a:gd name="T75" fmla="*/ 1135 h 1750"/>
              <a:gd name="T76" fmla="*/ 919 w 1347"/>
              <a:gd name="T77" fmla="*/ 1193 h 1750"/>
              <a:gd name="T78" fmla="*/ 918 w 1347"/>
              <a:gd name="T79" fmla="*/ 1193 h 1750"/>
              <a:gd name="T80" fmla="*/ 918 w 1347"/>
              <a:gd name="T81" fmla="*/ 1350 h 1750"/>
              <a:gd name="T82" fmla="*/ 429 w 1347"/>
              <a:gd name="T83" fmla="*/ 1350 h 1750"/>
              <a:gd name="T84" fmla="*/ 429 w 1347"/>
              <a:gd name="T85" fmla="*/ 1193 h 1750"/>
              <a:gd name="T86" fmla="*/ 389 w 1347"/>
              <a:gd name="T87" fmla="*/ 1132 h 1750"/>
              <a:gd name="T88" fmla="*/ 205 w 1347"/>
              <a:gd name="T89" fmla="*/ 938 h 1750"/>
              <a:gd name="T90" fmla="*/ 136 w 1347"/>
              <a:gd name="T91" fmla="*/ 674 h 1750"/>
              <a:gd name="T92" fmla="*/ 294 w 1347"/>
              <a:gd name="T93" fmla="*/ 295 h 1750"/>
              <a:gd name="T94" fmla="*/ 673 w 1347"/>
              <a:gd name="T95" fmla="*/ 137 h 1750"/>
              <a:gd name="T96" fmla="*/ 1053 w 1347"/>
              <a:gd name="T97" fmla="*/ 295 h 1750"/>
              <a:gd name="T98" fmla="*/ 1210 w 1347"/>
              <a:gd name="T99" fmla="*/ 674 h 1750"/>
              <a:gd name="T100" fmla="*/ 1142 w 1347"/>
              <a:gd name="T101" fmla="*/ 938 h 1750"/>
              <a:gd name="T102" fmla="*/ 855 w 1347"/>
              <a:gd name="T103" fmla="*/ 1668 h 1750"/>
              <a:gd name="T104" fmla="*/ 855 w 1347"/>
              <a:gd name="T105" fmla="*/ 1668 h 1750"/>
              <a:gd name="T106" fmla="*/ 492 w 1347"/>
              <a:gd name="T107" fmla="*/ 1668 h 1750"/>
              <a:gd name="T108" fmla="*/ 450 w 1347"/>
              <a:gd name="T109" fmla="*/ 1709 h 1750"/>
              <a:gd name="T110" fmla="*/ 492 w 1347"/>
              <a:gd name="T111" fmla="*/ 1750 h 1750"/>
              <a:gd name="T112" fmla="*/ 855 w 1347"/>
              <a:gd name="T113" fmla="*/ 1750 h 1750"/>
              <a:gd name="T114" fmla="*/ 896 w 1347"/>
              <a:gd name="T115" fmla="*/ 1709 h 1750"/>
              <a:gd name="T116" fmla="*/ 855 w 1347"/>
              <a:gd name="T117" fmla="*/ 1668 h 1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47" h="1750">
                <a:moveTo>
                  <a:pt x="891" y="639"/>
                </a:moveTo>
                <a:cubicBezTo>
                  <a:pt x="836" y="694"/>
                  <a:pt x="758" y="728"/>
                  <a:pt x="673" y="728"/>
                </a:cubicBezTo>
                <a:cubicBezTo>
                  <a:pt x="631" y="728"/>
                  <a:pt x="591" y="720"/>
                  <a:pt x="555" y="706"/>
                </a:cubicBezTo>
                <a:cubicBezTo>
                  <a:pt x="517" y="691"/>
                  <a:pt x="484" y="667"/>
                  <a:pt x="456" y="639"/>
                </a:cubicBezTo>
                <a:cubicBezTo>
                  <a:pt x="440" y="623"/>
                  <a:pt x="413" y="623"/>
                  <a:pt x="398" y="639"/>
                </a:cubicBezTo>
                <a:cubicBezTo>
                  <a:pt x="382" y="655"/>
                  <a:pt x="382" y="681"/>
                  <a:pt x="397" y="696"/>
                </a:cubicBezTo>
                <a:cubicBezTo>
                  <a:pt x="433" y="732"/>
                  <a:pt x="477" y="761"/>
                  <a:pt x="525" y="781"/>
                </a:cubicBezTo>
                <a:cubicBezTo>
                  <a:pt x="570" y="800"/>
                  <a:pt x="621" y="810"/>
                  <a:pt x="673" y="810"/>
                </a:cubicBezTo>
                <a:cubicBezTo>
                  <a:pt x="781" y="810"/>
                  <a:pt x="878" y="767"/>
                  <a:pt x="949" y="696"/>
                </a:cubicBezTo>
                <a:cubicBezTo>
                  <a:pt x="965" y="681"/>
                  <a:pt x="965" y="655"/>
                  <a:pt x="949" y="639"/>
                </a:cubicBezTo>
                <a:cubicBezTo>
                  <a:pt x="933" y="623"/>
                  <a:pt x="907" y="623"/>
                  <a:pt x="891" y="639"/>
                </a:cubicBezTo>
                <a:close/>
                <a:moveTo>
                  <a:pt x="987" y="1525"/>
                </a:moveTo>
                <a:cubicBezTo>
                  <a:pt x="987" y="1525"/>
                  <a:pt x="987" y="1525"/>
                  <a:pt x="987" y="1525"/>
                </a:cubicBezTo>
                <a:cubicBezTo>
                  <a:pt x="360" y="1525"/>
                  <a:pt x="360" y="1525"/>
                  <a:pt x="360" y="1525"/>
                </a:cubicBezTo>
                <a:cubicBezTo>
                  <a:pt x="337" y="1525"/>
                  <a:pt x="318" y="1544"/>
                  <a:pt x="318" y="1566"/>
                </a:cubicBezTo>
                <a:cubicBezTo>
                  <a:pt x="318" y="1589"/>
                  <a:pt x="337" y="1607"/>
                  <a:pt x="360" y="1607"/>
                </a:cubicBezTo>
                <a:cubicBezTo>
                  <a:pt x="987" y="1607"/>
                  <a:pt x="987" y="1607"/>
                  <a:pt x="987" y="1607"/>
                </a:cubicBezTo>
                <a:cubicBezTo>
                  <a:pt x="1009" y="1607"/>
                  <a:pt x="1027" y="1589"/>
                  <a:pt x="1027" y="1566"/>
                </a:cubicBezTo>
                <a:cubicBezTo>
                  <a:pt x="1027" y="1544"/>
                  <a:pt x="1009" y="1525"/>
                  <a:pt x="987" y="1525"/>
                </a:cubicBezTo>
                <a:close/>
                <a:moveTo>
                  <a:pt x="1347" y="674"/>
                </a:moveTo>
                <a:cubicBezTo>
                  <a:pt x="1347" y="674"/>
                  <a:pt x="1347" y="674"/>
                  <a:pt x="1347" y="674"/>
                </a:cubicBezTo>
                <a:cubicBezTo>
                  <a:pt x="1347" y="488"/>
                  <a:pt x="1272" y="320"/>
                  <a:pt x="1149" y="198"/>
                </a:cubicBezTo>
                <a:cubicBezTo>
                  <a:pt x="1027" y="76"/>
                  <a:pt x="859" y="0"/>
                  <a:pt x="673" y="0"/>
                </a:cubicBezTo>
                <a:cubicBezTo>
                  <a:pt x="488" y="0"/>
                  <a:pt x="318" y="76"/>
                  <a:pt x="197" y="198"/>
                </a:cubicBezTo>
                <a:cubicBezTo>
                  <a:pt x="75" y="320"/>
                  <a:pt x="0" y="488"/>
                  <a:pt x="0" y="674"/>
                </a:cubicBezTo>
                <a:cubicBezTo>
                  <a:pt x="0" y="794"/>
                  <a:pt x="31" y="907"/>
                  <a:pt x="86" y="1005"/>
                </a:cubicBezTo>
                <a:cubicBezTo>
                  <a:pt x="138" y="1094"/>
                  <a:pt x="207" y="1171"/>
                  <a:pt x="292" y="1229"/>
                </a:cubicBezTo>
                <a:cubicBezTo>
                  <a:pt x="292" y="1418"/>
                  <a:pt x="292" y="1418"/>
                  <a:pt x="292" y="1418"/>
                </a:cubicBezTo>
                <a:cubicBezTo>
                  <a:pt x="292" y="1456"/>
                  <a:pt x="322" y="1487"/>
                  <a:pt x="360" y="1487"/>
                </a:cubicBezTo>
                <a:cubicBezTo>
                  <a:pt x="987" y="1487"/>
                  <a:pt x="987" y="1487"/>
                  <a:pt x="987" y="1487"/>
                </a:cubicBezTo>
                <a:cubicBezTo>
                  <a:pt x="1025" y="1487"/>
                  <a:pt x="1055" y="1456"/>
                  <a:pt x="1055" y="1418"/>
                </a:cubicBezTo>
                <a:cubicBezTo>
                  <a:pt x="1055" y="1229"/>
                  <a:pt x="1055" y="1229"/>
                  <a:pt x="1055" y="1229"/>
                </a:cubicBezTo>
                <a:cubicBezTo>
                  <a:pt x="1140" y="1171"/>
                  <a:pt x="1210" y="1094"/>
                  <a:pt x="1260" y="1005"/>
                </a:cubicBezTo>
                <a:cubicBezTo>
                  <a:pt x="1316" y="906"/>
                  <a:pt x="1347" y="794"/>
                  <a:pt x="1347" y="674"/>
                </a:cubicBezTo>
                <a:close/>
                <a:moveTo>
                  <a:pt x="1142" y="938"/>
                </a:moveTo>
                <a:cubicBezTo>
                  <a:pt x="1142" y="938"/>
                  <a:pt x="1142" y="938"/>
                  <a:pt x="1142" y="938"/>
                </a:cubicBezTo>
                <a:cubicBezTo>
                  <a:pt x="1141" y="938"/>
                  <a:pt x="1141" y="938"/>
                  <a:pt x="1141" y="938"/>
                </a:cubicBezTo>
                <a:cubicBezTo>
                  <a:pt x="1096" y="1019"/>
                  <a:pt x="1030" y="1087"/>
                  <a:pt x="951" y="1135"/>
                </a:cubicBezTo>
                <a:cubicBezTo>
                  <a:pt x="931" y="1147"/>
                  <a:pt x="919" y="1170"/>
                  <a:pt x="919" y="1193"/>
                </a:cubicBezTo>
                <a:cubicBezTo>
                  <a:pt x="918" y="1193"/>
                  <a:pt x="918" y="1193"/>
                  <a:pt x="918" y="1193"/>
                </a:cubicBezTo>
                <a:cubicBezTo>
                  <a:pt x="918" y="1350"/>
                  <a:pt x="918" y="1350"/>
                  <a:pt x="918" y="1350"/>
                </a:cubicBezTo>
                <a:cubicBezTo>
                  <a:pt x="429" y="1350"/>
                  <a:pt x="429" y="1350"/>
                  <a:pt x="429" y="1350"/>
                </a:cubicBezTo>
                <a:cubicBezTo>
                  <a:pt x="429" y="1193"/>
                  <a:pt x="429" y="1193"/>
                  <a:pt x="429" y="1193"/>
                </a:cubicBezTo>
                <a:cubicBezTo>
                  <a:pt x="429" y="1165"/>
                  <a:pt x="413" y="1142"/>
                  <a:pt x="389" y="1132"/>
                </a:cubicBezTo>
                <a:cubicBezTo>
                  <a:pt x="313" y="1083"/>
                  <a:pt x="249" y="1017"/>
                  <a:pt x="205" y="938"/>
                </a:cubicBezTo>
                <a:cubicBezTo>
                  <a:pt x="161" y="860"/>
                  <a:pt x="136" y="770"/>
                  <a:pt x="136" y="674"/>
                </a:cubicBezTo>
                <a:cubicBezTo>
                  <a:pt x="136" y="527"/>
                  <a:pt x="197" y="392"/>
                  <a:pt x="294" y="295"/>
                </a:cubicBezTo>
                <a:cubicBezTo>
                  <a:pt x="390" y="197"/>
                  <a:pt x="526" y="137"/>
                  <a:pt x="673" y="137"/>
                </a:cubicBezTo>
                <a:cubicBezTo>
                  <a:pt x="821" y="137"/>
                  <a:pt x="956" y="197"/>
                  <a:pt x="1053" y="295"/>
                </a:cubicBezTo>
                <a:cubicBezTo>
                  <a:pt x="1150" y="392"/>
                  <a:pt x="1210" y="527"/>
                  <a:pt x="1210" y="674"/>
                </a:cubicBezTo>
                <a:cubicBezTo>
                  <a:pt x="1210" y="771"/>
                  <a:pt x="1186" y="861"/>
                  <a:pt x="1142" y="938"/>
                </a:cubicBezTo>
                <a:close/>
                <a:moveTo>
                  <a:pt x="855" y="1668"/>
                </a:moveTo>
                <a:cubicBezTo>
                  <a:pt x="855" y="1668"/>
                  <a:pt x="855" y="1668"/>
                  <a:pt x="855" y="1668"/>
                </a:cubicBezTo>
                <a:cubicBezTo>
                  <a:pt x="492" y="1668"/>
                  <a:pt x="492" y="1668"/>
                  <a:pt x="492" y="1668"/>
                </a:cubicBezTo>
                <a:cubicBezTo>
                  <a:pt x="469" y="1668"/>
                  <a:pt x="450" y="1686"/>
                  <a:pt x="450" y="1709"/>
                </a:cubicBezTo>
                <a:cubicBezTo>
                  <a:pt x="450" y="1731"/>
                  <a:pt x="469" y="1750"/>
                  <a:pt x="492" y="1750"/>
                </a:cubicBezTo>
                <a:cubicBezTo>
                  <a:pt x="855" y="1750"/>
                  <a:pt x="855" y="1750"/>
                  <a:pt x="855" y="1750"/>
                </a:cubicBezTo>
                <a:cubicBezTo>
                  <a:pt x="877" y="1750"/>
                  <a:pt x="896" y="1731"/>
                  <a:pt x="896" y="1709"/>
                </a:cubicBezTo>
                <a:cubicBezTo>
                  <a:pt x="896" y="1686"/>
                  <a:pt x="877" y="1668"/>
                  <a:pt x="855" y="166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1475656" y="2088545"/>
            <a:ext cx="6192688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ok,thx</a:t>
            </a:r>
            <a:endParaRPr lang="en-US" altLang="zh-CN" sz="4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2286000" y="3076198"/>
            <a:ext cx="4573568" cy="521969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Q&amp;A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Text Box 20"/>
          <p:cNvSpPr txBox="1">
            <a:spLocks noChangeArrowheads="1"/>
          </p:cNvSpPr>
          <p:nvPr/>
        </p:nvSpPr>
        <p:spPr bwMode="auto">
          <a:xfrm>
            <a:off x="3955349" y="3652019"/>
            <a:ext cx="1234440" cy="306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G05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0" y="2946544"/>
            <a:ext cx="9144000" cy="54006"/>
            <a:chOff x="2190216" y="0"/>
            <a:chExt cx="7128792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会议记录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5920" y="195580"/>
            <a:ext cx="3473450" cy="48736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内部评审记录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8265" y="195580"/>
            <a:ext cx="3587115" cy="47739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573570" y="2676794"/>
            <a:ext cx="1116330" cy="783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配置管理工具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配置管理记录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文档更新记录</a:t>
            </a:r>
            <a:endParaRPr lang="zh-CN" altLang="en-US" sz="10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363845" y="2070735"/>
            <a:ext cx="125285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配置管理</a:t>
            </a:r>
            <a:endParaRPr lang="zh-CN" altLang="en-US" sz="2000" b="1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573570" y="1790523"/>
            <a:ext cx="7905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44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2517744"/>
            <a:ext cx="9144000" cy="54006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配置管理工具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3940" y="771525"/>
            <a:ext cx="7076440" cy="41744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配置管理记录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文档更新记录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5875" y="51435"/>
            <a:ext cx="3009265" cy="499364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ABLE_BEAUTIFY" val="smartTable{df6123ee-931a-4103-bfd9-415c21a63827}"/>
  <p:tag name="TABLE_ENDDRAG_ORIGIN_RECT" val="576*321"/>
  <p:tag name="TABLE_ENDDRAG_RECT" val="105*72*576*321"/>
</p:tagLst>
</file>

<file path=ppt/tags/tag2.xml><?xml version="1.0" encoding="utf-8"?>
<p:tagLst xmlns:p="http://schemas.openxmlformats.org/presentationml/2006/main">
  <p:tag name="KSO_WM_UNIT_TABLE_BEAUTIFY" val="smartTable{1078d20b-fd64-4fc6-a23f-0950e1ffbda0}"/>
  <p:tag name="TABLE_ENDDRAG_ORIGIN_RECT" val="694*219"/>
  <p:tag name="TABLE_ENDDRAG_RECT" val="16*96*694*219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1D69A3"/>
      </a:accent1>
      <a:accent2>
        <a:srgbClr val="84CBC3"/>
      </a:accent2>
      <a:accent3>
        <a:srgbClr val="F8D158"/>
      </a:accent3>
      <a:accent4>
        <a:srgbClr val="F57365"/>
      </a:accent4>
      <a:accent5>
        <a:srgbClr val="7FC9EC"/>
      </a:accent5>
      <a:accent6>
        <a:srgbClr val="8689D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2733</Words>
  <Application>WPS 演示</Application>
  <PresentationFormat>全屏显示(16:9)</PresentationFormat>
  <Paragraphs>520</Paragraphs>
  <Slides>33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4" baseType="lpstr">
      <vt:lpstr>Arial</vt:lpstr>
      <vt:lpstr>宋体</vt:lpstr>
      <vt:lpstr>Wingdings</vt:lpstr>
      <vt:lpstr>Segoe UI</vt:lpstr>
      <vt:lpstr>微软雅黑</vt:lpstr>
      <vt:lpstr>Impact</vt:lpstr>
      <vt:lpstr>Calibri</vt:lpstr>
      <vt:lpstr>Arial Unicode MS</vt:lpstr>
      <vt:lpstr>Calibri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锐旗设计;https://9ppt.taobao.com</dc:creator>
  <cp:keywords>锐旗设计；https://9ppt.taobao.com</cp:keywords>
  <dc:description>PPTS</dc:description>
  <dc:subject>PPTS</dc:subject>
  <cp:category>锐旗设计；https://9ppt.taobao.com</cp:category>
  <cp:lastModifiedBy>73732</cp:lastModifiedBy>
  <cp:revision>22</cp:revision>
  <dcterms:created xsi:type="dcterms:W3CDTF">2016-04-09T09:29:00Z</dcterms:created>
  <dcterms:modified xsi:type="dcterms:W3CDTF">2021-06-22T03:03:33Z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ICV">
    <vt:lpwstr>48B5E5147FD549BCB54D6AE5C49EF96F</vt:lpwstr>
  </property>
</Properties>
</file>

<file path=docProps/thumbnail.jpeg>
</file>